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67" r:id="rId6"/>
    <p:sldId id="271" r:id="rId7"/>
    <p:sldId id="266" r:id="rId8"/>
    <p:sldId id="268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292C131-8397-4146-8C42-C4E4E5627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EC5175-58EB-40C2-AC78-45444A167F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BB28-DB67-4536-A1A3-143488196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5A4F-9C58-468B-AB8F-DC59A2A2F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EEFC5-A720-42BC-BB6C-707D6786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4D62-A6AE-43C4-B140-3D1EDFF6C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4BDBA-AC5D-4A62-BB9C-E272FD7E6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4EA81-206B-4D60-8E23-0D22922C8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6F796-3181-4345-940E-1FA3E5B3E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EC96-C5AC-4448-8995-01FD5375A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BCA7-ED23-4140-AA01-DCE1CD788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8D926-85CA-4B3B-940A-763CFFDFC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0153E-93D3-4781-9F38-CD9160972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5BD7E-B9C0-4451-88ED-6C50F7D8D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AEA1-1D0C-46E4-9D26-E9A41F059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46C9084-F17F-4995-B435-B74B310AF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GIÁO ÁN ĐIỆN TỬ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MỞ RỘNG VỐN TỪ: </a:t>
            </a:r>
          </a:p>
          <a:p>
            <a:pPr eaLnBrk="1" hangingPunct="1">
              <a:defRPr/>
            </a:pPr>
            <a:endParaRPr lang="en-US" smtClean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752600" y="3657600"/>
            <a:ext cx="596265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NHÂN HẬU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HOẠT ĐỘNG 2</a:t>
            </a:r>
            <a:r>
              <a:rPr lang="en-US" smtClean="0">
                <a:latin typeface="Arial"/>
                <a:sym typeface="Wingdings" pitchFamily="2" charset="2"/>
              </a:rPr>
              <a:t>:</a:t>
            </a:r>
            <a:r>
              <a:rPr lang="en-US" sz="2800" smtClean="0">
                <a:latin typeface="Arial"/>
                <a:sym typeface="Wingdings" pitchFamily="2" charset="2"/>
              </a:rPr>
              <a:t>( Hoạt </a:t>
            </a:r>
            <a:r>
              <a:rPr lang="vi-VN" sz="2800" smtClean="0">
                <a:latin typeface="Arial"/>
                <a:sym typeface="Wingdings" pitchFamily="2" charset="2"/>
              </a:rPr>
              <a:t>đ</a:t>
            </a:r>
            <a:r>
              <a:rPr lang="en-US" sz="2800" smtClean="0">
                <a:latin typeface="Arial"/>
                <a:sym typeface="Wingdings" pitchFamily="2" charset="2"/>
              </a:rPr>
              <a:t>ộng nhóm) Tìm hiểu nghĩa của tiếng nhân</a:t>
            </a:r>
            <a:endParaRPr lang="en-US" smtClean="0">
              <a:latin typeface="Aria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Bài 2: Cho các từ sau: </a:t>
            </a:r>
            <a:r>
              <a:rPr lang="en-US" sz="2800" b="1" i="1" smtClean="0">
                <a:latin typeface="Arial"/>
              </a:rPr>
              <a:t>nhân dân, nhân hậu, nhân ái, công</a:t>
            </a:r>
            <a:r>
              <a:rPr lang="en-US" sz="2800" i="1" smtClean="0">
                <a:latin typeface="Arial"/>
              </a:rPr>
              <a:t> </a:t>
            </a:r>
            <a:r>
              <a:rPr lang="en-US" sz="2800" b="1" i="1" smtClean="0">
                <a:latin typeface="Arial"/>
              </a:rPr>
              <a:t>nhân, nhân loại, nhân </a:t>
            </a:r>
            <a:r>
              <a:rPr lang="vi-VN" sz="2800" b="1" i="1" smtClean="0">
                <a:latin typeface="Arial"/>
              </a:rPr>
              <a:t>đ</a:t>
            </a:r>
            <a:r>
              <a:rPr lang="en-US" sz="2800" b="1" i="1" smtClean="0">
                <a:latin typeface="Arial"/>
              </a:rPr>
              <a:t>ức, nhân từ, nhân tài</a:t>
            </a:r>
            <a:r>
              <a:rPr lang="en-US" sz="2800" i="1" smtClean="0">
                <a:latin typeface="Arial"/>
              </a:rPr>
              <a:t>.</a:t>
            </a:r>
            <a:r>
              <a:rPr lang="en-US" sz="2800" smtClean="0">
                <a:solidFill>
                  <a:srgbClr val="FFFF00"/>
                </a:solidFill>
                <a:latin typeface="Arial"/>
              </a:rPr>
              <a:t> Hãy cho biết:</a:t>
            </a:r>
          </a:p>
          <a:p>
            <a:pPr lvl="2" eaLnBrk="1" hangingPunct="1">
              <a:buFontTx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a, Trong những từ nào, tiếng nhân có nghĩa là </a:t>
            </a:r>
            <a:r>
              <a:rPr lang="en-US" sz="2800" b="1" smtClean="0">
                <a:latin typeface="Arial"/>
              </a:rPr>
              <a:t>ng</a:t>
            </a:r>
            <a:r>
              <a:rPr lang="vi-VN" sz="2800" b="1" smtClean="0">
                <a:latin typeface="Arial"/>
              </a:rPr>
              <a:t>ư</a:t>
            </a:r>
            <a:r>
              <a:rPr lang="en-US" sz="2800" b="1" smtClean="0">
                <a:latin typeface="Arial"/>
              </a:rPr>
              <a:t>ời</a:t>
            </a:r>
            <a:r>
              <a:rPr lang="en-US" sz="2800" smtClean="0">
                <a:solidFill>
                  <a:srgbClr val="FFFF00"/>
                </a:solidFill>
                <a:latin typeface="Arial"/>
              </a:rPr>
              <a:t>?</a:t>
            </a:r>
          </a:p>
          <a:p>
            <a:pPr lvl="2" eaLnBrk="1" hangingPunct="1">
              <a:buFontTx/>
              <a:buNone/>
              <a:defRPr/>
            </a:pPr>
            <a:endParaRPr lang="en-US" sz="2800" smtClean="0">
              <a:solidFill>
                <a:srgbClr val="FFFF00"/>
              </a:solidFill>
              <a:latin typeface="Arial"/>
            </a:endParaRPr>
          </a:p>
          <a:p>
            <a:pPr lvl="2" eaLnBrk="1" hangingPunct="1">
              <a:buFontTx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b, Trong những từ nào, tiếng nhân có nghĩa là </a:t>
            </a:r>
            <a:r>
              <a:rPr lang="en-US" sz="2800" b="1" smtClean="0">
                <a:latin typeface="Arial"/>
              </a:rPr>
              <a:t>lòng th</a:t>
            </a:r>
            <a:r>
              <a:rPr lang="vi-VN" sz="2800" b="1" smtClean="0">
                <a:latin typeface="Arial"/>
              </a:rPr>
              <a:t>ươ</a:t>
            </a:r>
            <a:r>
              <a:rPr lang="en-US" sz="2800" b="1" smtClean="0">
                <a:latin typeface="Arial"/>
              </a:rPr>
              <a:t>ng ng</a:t>
            </a:r>
            <a:r>
              <a:rPr lang="vi-VN" sz="2800" b="1" smtClean="0">
                <a:latin typeface="Arial"/>
              </a:rPr>
              <a:t>ư</a:t>
            </a:r>
            <a:r>
              <a:rPr lang="en-US" sz="2800" b="1" smtClean="0">
                <a:latin typeface="Arial"/>
              </a:rPr>
              <a:t>ời?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9925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TiÕng nh©n cã nghÜa lµ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ng­êi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TiÕng nh©n cã nghÜa lµ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lßng th­¬ng ng­êi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38200" y="2971800"/>
            <a:ext cx="26670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dân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công nhân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loại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tài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105400" y="2971800"/>
            <a:ext cx="30480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hậu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ái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ức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từ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5029200" y="3276600"/>
            <a:ext cx="192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HOẠT ĐỘNG 3</a:t>
            </a:r>
            <a:r>
              <a:rPr lang="en-US" smtClean="0">
                <a:latin typeface="Arial"/>
                <a:sym typeface="Wingdings" pitchFamily="2" charset="2"/>
              </a:rPr>
              <a:t>: </a:t>
            </a:r>
            <a:r>
              <a:rPr lang="en-US" sz="2800" smtClean="0">
                <a:latin typeface="Arial"/>
                <a:sym typeface="Wingdings" pitchFamily="2" charset="2"/>
              </a:rPr>
              <a:t>(HĐ cá nhân) Đặt câu</a:t>
            </a:r>
            <a:endParaRPr lang="en-US" smtClean="0"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Bài3: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ặt câu với một từ ở bài tập 2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latin typeface="Arial"/>
              </a:rPr>
              <a:t>Dãy trái tìm từ ở nhóm a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ể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ặt câu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latin typeface="Arial"/>
              </a:rPr>
              <a:t>Dãy phải tìm từ ở nhóm b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ể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ặt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HOẠT ĐỘNG 4:</a:t>
            </a:r>
            <a:r>
              <a:rPr lang="en-US" sz="2800" smtClean="0">
                <a:latin typeface="Arial"/>
              </a:rPr>
              <a:t>( Thảo luận nhóm </a:t>
            </a:r>
            <a:r>
              <a:rPr lang="vi-VN" sz="2800" smtClean="0">
                <a:latin typeface="Arial"/>
              </a:rPr>
              <a:t>đ</a:t>
            </a:r>
            <a:r>
              <a:rPr lang="en-US" sz="2800" smtClean="0">
                <a:latin typeface="Arial"/>
              </a:rPr>
              <a:t>ôi) Tìm hiểu nghĩa câu tục ngữ</a:t>
            </a:r>
            <a:endParaRPr lang="en-US" smtClean="0">
              <a:latin typeface="Arial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Bài 4: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Câu tục ngữ d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ư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ới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ây khuyên ta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iều gì? Chê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iều gì?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a, Ở hiền gặp lành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b, Trâu buộc ghét trâu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ă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n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c, Một cây làm chẳng nên non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Ba cây chụm lại nên hòn núi cao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"/>
              </a:rPr>
              <a:t>MỞ RỘNG VỐN TỪ:</a:t>
            </a:r>
            <a:br>
              <a:rPr lang="en-US" sz="4000" smtClean="0">
                <a:latin typeface="Arial"/>
              </a:rPr>
            </a:br>
            <a:endParaRPr lang="en-US" sz="4000" smtClean="0">
              <a:latin typeface="Arial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Tìm hiểu nghĩa của từ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Tìm hiểu nghĩa của tiếng nhân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Đặt câu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Tìm hiểu nghĩa câu tục ngữ</a:t>
            </a:r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066800" y="1143000"/>
            <a:ext cx="6477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NHÂN HẬU-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Kiểm tra bài cũ: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Nêu cấu tạo của tiếng? Phân tích tiếng </a:t>
            </a:r>
            <a:r>
              <a:rPr lang="vi-VN" b="1" i="1" smtClean="0">
                <a:solidFill>
                  <a:srgbClr val="FFFF00"/>
                </a:solidFill>
                <a:latin typeface="Arial"/>
              </a:rPr>
              <a:t>ă</a:t>
            </a:r>
            <a:r>
              <a:rPr lang="en-US" b="1" i="1" smtClean="0">
                <a:solidFill>
                  <a:srgbClr val="FFFF00"/>
                </a:solidFill>
                <a:latin typeface="Arial"/>
              </a:rPr>
              <a:t>n, học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*Đọc thuộc khổ th</a:t>
            </a:r>
            <a:r>
              <a:rPr 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ầu bài </a:t>
            </a:r>
            <a:r>
              <a:rPr 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Mẹ ốm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tìm các tiếng bắt vần với nhau trong khổ th</a:t>
            </a:r>
            <a:r>
              <a:rPr 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800" smtClean="0">
                <a:latin typeface="Arial"/>
              </a:rPr>
              <a:t>Thứ       ngày       tháng     n</a:t>
            </a:r>
            <a:r>
              <a:rPr lang="vi-VN" sz="2800" smtClean="0">
                <a:latin typeface="Arial"/>
              </a:rPr>
              <a:t>ă</a:t>
            </a:r>
            <a:r>
              <a:rPr lang="en-US" sz="2800" smtClean="0">
                <a:latin typeface="Arial"/>
              </a:rPr>
              <a:t>m</a:t>
            </a:r>
            <a:br>
              <a:rPr lang="en-US" sz="2800" smtClean="0">
                <a:latin typeface="Arial"/>
              </a:rPr>
            </a:br>
            <a:r>
              <a:rPr lang="en-US" sz="2800" smtClean="0">
                <a:latin typeface="Arial"/>
              </a:rPr>
              <a:t>Luyện từ và câu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MỞ RỘNG VỐN TỪ: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495425" y="2819400"/>
            <a:ext cx="61531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NHÂN HẬU-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sz="2800" smtClean="0">
              <a:latin typeface="Arial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mtClean="0">
              <a:solidFill>
                <a:srgbClr val="FFFF00"/>
              </a:solidFill>
              <a:latin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sz="4400" smtClean="0">
                <a:latin typeface="Arial"/>
              </a:rPr>
              <a:t>HOẠT ĐỘNG 1</a:t>
            </a:r>
            <a:r>
              <a:rPr lang="en-US" sz="3600" smtClean="0">
                <a:latin typeface="Arial"/>
                <a:sym typeface="Wingdings" pitchFamily="2" charset="2"/>
              </a:rPr>
              <a:t>: </a:t>
            </a:r>
            <a:r>
              <a:rPr lang="en-US" sz="2800" smtClean="0">
                <a:latin typeface="Arial"/>
                <a:sym typeface="Wingdings" pitchFamily="2" charset="2"/>
              </a:rPr>
              <a:t>(HĐ nhóm 4) Tìm từ trong chủ </a:t>
            </a:r>
            <a:r>
              <a:rPr lang="vi-VN" sz="2800" smtClean="0">
                <a:latin typeface="Arial"/>
                <a:sym typeface="Wingdings" pitchFamily="2" charset="2"/>
              </a:rPr>
              <a:t>đ</a:t>
            </a:r>
            <a:r>
              <a:rPr lang="en-US" sz="2800" smtClean="0">
                <a:latin typeface="Arial"/>
                <a:sym typeface="Wingdings" pitchFamily="2" charset="2"/>
              </a:rPr>
              <a:t>iểm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Bài 1: Tìm các từ ngữ:</a:t>
            </a:r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>
            <p:ph sz="half" idx="1"/>
          </p:nvPr>
        </p:nvGraphicFramePr>
        <p:xfrm>
          <a:off x="152400" y="1905000"/>
          <a:ext cx="4495800" cy="4191000"/>
        </p:xfrm>
        <a:graphic>
          <a:graphicData uri="http://schemas.openxmlformats.org/drawingml/2006/table">
            <a:tbl>
              <a:tblPr/>
              <a:tblGrid>
                <a:gridCol w="2438400"/>
                <a:gridCol w="2057400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lòng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lơì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54" name="Group 50"/>
          <p:cNvGraphicFramePr>
            <a:graphicFrameLocks noGrp="1"/>
          </p:cNvGraphicFramePr>
          <p:nvPr>
            <p:ph sz="half" idx="2"/>
          </p:nvPr>
        </p:nvGraphicFramePr>
        <p:xfrm>
          <a:off x="4876800" y="1828800"/>
          <a:ext cx="4038600" cy="4419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236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tinh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thần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đùm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giúp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đùm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giúp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đỡ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Bài 1: Tìm các từ ngữ:</a:t>
            </a:r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ph sz="half" idx="2"/>
          </p:nvPr>
        </p:nvGraphicFramePr>
        <p:xfrm>
          <a:off x="609600" y="3124200"/>
          <a:ext cx="6934200" cy="3200400"/>
        </p:xfrm>
        <a:graphic>
          <a:graphicData uri="http://schemas.openxmlformats.org/drawingml/2006/table">
            <a:tbl>
              <a:tblPr/>
              <a:tblGrid>
                <a:gridCol w="3429000"/>
                <a:gridCol w="35052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lòng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90600" y="1858963"/>
            <a:ext cx="39036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Tìm các từ ngữ:</a:t>
            </a:r>
          </a:p>
        </p:txBody>
      </p:sp>
      <p:graphicFrame>
        <p:nvGraphicFramePr>
          <p:cNvPr id="19489" name="Group 33"/>
          <p:cNvGraphicFramePr>
            <a:graphicFrameLocks noGrp="1"/>
          </p:cNvGraphicFramePr>
          <p:nvPr>
            <p:ph idx="1"/>
          </p:nvPr>
        </p:nvGraphicFramePr>
        <p:xfrm>
          <a:off x="1219200" y="2514600"/>
          <a:ext cx="7239000" cy="4114800"/>
        </p:xfrm>
        <a:graphic>
          <a:graphicData uri="http://schemas.openxmlformats.org/drawingml/2006/table">
            <a:tbl>
              <a:tblPr/>
              <a:tblGrid>
                <a:gridCol w="3505200"/>
                <a:gridCol w="3733800"/>
              </a:tblGrid>
              <a:tr h="164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tinh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thần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đùm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giúp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đùm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giúp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đỡ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Cưu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mang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ức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hiếp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Bài 1: Tìm các từ ngữ: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sz="half" idx="1"/>
          </p:nvPr>
        </p:nvGraphicFramePr>
        <p:xfrm>
          <a:off x="152400" y="1905000"/>
          <a:ext cx="4495800" cy="4191000"/>
        </p:xfrm>
        <a:graphic>
          <a:graphicData uri="http://schemas.openxmlformats.org/drawingml/2006/table">
            <a:tbl>
              <a:tblPr/>
              <a:tblGrid>
                <a:gridCol w="2438400"/>
                <a:gridCol w="2057400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lòng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Lòng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người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Ác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độc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590" name="Group 14"/>
          <p:cNvGraphicFramePr>
            <a:graphicFrameLocks noGrp="1"/>
          </p:cNvGraphicFramePr>
          <p:nvPr>
            <p:ph sz="half" idx="2"/>
          </p:nvPr>
        </p:nvGraphicFramePr>
        <p:xfrm>
          <a:off x="4876800" y="1828800"/>
          <a:ext cx="4038600" cy="4419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236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tinh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thần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đùm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giúp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đùm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giúp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đỡ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Cưu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mang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ức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hiếp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352800"/>
            <a:ext cx="2667000" cy="685800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solidFill>
                <a:srgbClr val="FFFF00"/>
              </a:solidFill>
              <a:latin typeface="Arial"/>
            </a:endParaRPr>
          </a:p>
        </p:txBody>
      </p:sp>
      <p:graphicFrame>
        <p:nvGraphicFramePr>
          <p:cNvPr id="11303" name="Group 39"/>
          <p:cNvGraphicFramePr>
            <a:graphicFrameLocks noGrp="1"/>
          </p:cNvGraphicFramePr>
          <p:nvPr>
            <p:ph sz="half" idx="2"/>
          </p:nvPr>
        </p:nvGraphicFramePr>
        <p:xfrm>
          <a:off x="533400" y="1447800"/>
          <a:ext cx="6934200" cy="3886200"/>
        </p:xfrm>
        <a:graphic>
          <a:graphicData uri="http://schemas.openxmlformats.org/drawingml/2006/table">
            <a:tbl>
              <a:tblPr/>
              <a:tblGrid>
                <a:gridCol w="3429000"/>
                <a:gridCol w="35052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hiện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lòng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lời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yêu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lßng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th­¬ng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ng­êi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®éc ¸c,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838200" y="3276600"/>
            <a:ext cx="3048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Th</a:t>
            </a:r>
            <a:r>
              <a:rPr lang="vi-VN" sz="2800">
                <a:latin typeface="Arial" charset="0"/>
              </a:rPr>
              <a:t>ươ</a:t>
            </a:r>
            <a:r>
              <a:rPr lang="en-US" sz="2800">
                <a:latin typeface="Arial" charset="0"/>
              </a:rPr>
              <a:t>ng yêu, th</a:t>
            </a:r>
            <a:r>
              <a:rPr lang="vi-VN" sz="2800">
                <a:latin typeface="Arial" charset="0"/>
              </a:rPr>
              <a:t>ươ</a:t>
            </a:r>
            <a:r>
              <a:rPr lang="en-US" sz="2800">
                <a:latin typeface="Arial" charset="0"/>
              </a:rPr>
              <a:t>ng mến, yêu th</a:t>
            </a:r>
            <a:r>
              <a:rPr lang="vi-VN" sz="2800">
                <a:latin typeface="Arial" charset="0"/>
              </a:rPr>
              <a:t>ươ</a:t>
            </a:r>
            <a:r>
              <a:rPr lang="en-US" sz="2800">
                <a:latin typeface="Arial" charset="0"/>
              </a:rPr>
              <a:t>ng, yêu chiều, yêu quý, nhân ái, vị tha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4267200" y="3429000"/>
            <a:ext cx="3048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hung ác, ác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ộc, tàn ác</a:t>
            </a:r>
            <a:r>
              <a:rPr lang="en-US" sz="2800"/>
              <a:t> </a:t>
            </a:r>
            <a:r>
              <a:rPr lang="en-US" sz="2800">
                <a:latin typeface="Arial" charset="0"/>
              </a:rPr>
              <a:t>, dã man, tàn bạo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/>
      <p:bldP spid="11302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172</TotalTime>
  <Words>550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.VnTime</vt:lpstr>
      <vt:lpstr>Ocean</vt:lpstr>
      <vt:lpstr>GIÁO ÁN ĐIỆN TỬ</vt:lpstr>
      <vt:lpstr>Kiểm tra bài cũ: </vt:lpstr>
      <vt:lpstr>Thứ       ngày       tháng     năm Luyện từ và câu</vt:lpstr>
      <vt:lpstr>Slide 4</vt:lpstr>
      <vt:lpstr>Bài 1: Tìm các từ ngữ:</vt:lpstr>
      <vt:lpstr>Slide 6</vt:lpstr>
      <vt:lpstr>Slide 7</vt:lpstr>
      <vt:lpstr>Bài 1: Tìm các từ ngữ:</vt:lpstr>
      <vt:lpstr>Slide 9</vt:lpstr>
      <vt:lpstr>HOẠT ĐỘNG 2:( Hoạt động nhóm) Tìm hiểu nghĩa của tiếng nhân</vt:lpstr>
      <vt:lpstr>Slide 11</vt:lpstr>
      <vt:lpstr>HOẠT ĐỘNG 3: (HĐ cá nhân) Đặt câu</vt:lpstr>
      <vt:lpstr>HOẠT ĐỘNG 4:( Thảo luận nhóm đôi) Tìm hiểu nghĩa câu tục ngữ</vt:lpstr>
      <vt:lpstr>MỞ RỘNG VỐN TỪ: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®iÖn tö</dc:title>
  <dc:creator>an</dc:creator>
  <cp:lastModifiedBy>CSTeam</cp:lastModifiedBy>
  <cp:revision>10</cp:revision>
  <dcterms:created xsi:type="dcterms:W3CDTF">2008-08-22T04:04:10Z</dcterms:created>
  <dcterms:modified xsi:type="dcterms:W3CDTF">2016-06-30T01:27:59Z</dcterms:modified>
</cp:coreProperties>
</file>